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2"/>
  </p:notesMasterIdLst>
  <p:handoutMasterIdLst>
    <p:handoutMasterId r:id="rId23"/>
  </p:handoutMasterIdLst>
  <p:sldIdLst>
    <p:sldId id="276" r:id="rId5"/>
    <p:sldId id="258" r:id="rId6"/>
    <p:sldId id="259" r:id="rId7"/>
    <p:sldId id="260" r:id="rId8"/>
    <p:sldId id="261" r:id="rId9"/>
    <p:sldId id="262" r:id="rId10"/>
    <p:sldId id="270" r:id="rId11"/>
    <p:sldId id="278" r:id="rId12"/>
    <p:sldId id="279" r:id="rId13"/>
    <p:sldId id="271" r:id="rId14"/>
    <p:sldId id="264" r:id="rId15"/>
    <p:sldId id="265" r:id="rId16"/>
    <p:sldId id="280" r:id="rId17"/>
    <p:sldId id="281" r:id="rId18"/>
    <p:sldId id="268" r:id="rId19"/>
    <p:sldId id="273" r:id="rId20"/>
    <p:sldId id="267" r:id="rId21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9E5951-E6FB-7F02-1FD7-BCAB6A4C0A91}" name="Ginoux, Claudia" initials="GC" userId="S::Claudia.Ginoux@saint-gobain.com::48c85f49-6d0d-4363-ac01-699426ed63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530"/>
    <a:srgbClr val="FF7800"/>
    <a:srgbClr val="005EB8"/>
    <a:srgbClr val="32CED6"/>
    <a:srgbClr val="1F9192"/>
    <a:srgbClr val="8FAD15"/>
    <a:srgbClr val="E6328C"/>
    <a:srgbClr val="FBBA00"/>
    <a:srgbClr val="EF640E"/>
    <a:srgbClr val="00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7901F-F386-2330-BBEF-3DCE3E18C28C}" v="25" dt="2026-04-28T11:50:31.84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quierdo Fernandez-Ladreda, Macarena" userId="S::macarena.izquierdo@saint-gobain.com::60381f8f-9143-48b9-b660-32ee89f596dc" providerId="AD" clId="Web-{42F7901F-F386-2330-BBEF-3DCE3E18C28C}"/>
    <pc:docChg chg="modSld">
      <pc:chgData name="Izquierdo Fernandez-Ladreda, Macarena" userId="S::macarena.izquierdo@saint-gobain.com::60381f8f-9143-48b9-b660-32ee89f596dc" providerId="AD" clId="Web-{42F7901F-F386-2330-BBEF-3DCE3E18C28C}" dt="2026-04-28T11:50:30.988" v="9" actId="20577"/>
      <pc:docMkLst>
        <pc:docMk/>
      </pc:docMkLst>
      <pc:sldChg chg="modSp">
        <pc:chgData name="Izquierdo Fernandez-Ladreda, Macarena" userId="S::macarena.izquierdo@saint-gobain.com::60381f8f-9143-48b9-b660-32ee89f596dc" providerId="AD" clId="Web-{42F7901F-F386-2330-BBEF-3DCE3E18C28C}" dt="2026-04-28T11:50:30.988" v="9" actId="20577"/>
        <pc:sldMkLst>
          <pc:docMk/>
          <pc:sldMk cId="2976341069" sldId="271"/>
        </pc:sldMkLst>
        <pc:spChg chg="mod">
          <ac:chgData name="Izquierdo Fernandez-Ladreda, Macarena" userId="S::macarena.izquierdo@saint-gobain.com::60381f8f-9143-48b9-b660-32ee89f596dc" providerId="AD" clId="Web-{42F7901F-F386-2330-BBEF-3DCE3E18C28C}" dt="2026-04-28T11:50:30.988" v="9" actId="20577"/>
          <ac:spMkLst>
            <pc:docMk/>
            <pc:sldMk cId="2976341069" sldId="271"/>
            <ac:spMk id="7" creationId="{B8FE41C0-5CC1-9586-F09A-318EADDC80D6}"/>
          </ac:spMkLst>
        </pc:spChg>
      </pc:sldChg>
    </pc:docChg>
  </pc:docChgLst>
  <pc:docChgLst>
    <pc:chgData name="Izquierdo Fernandez-Ladreda, Macarena" userId="60381f8f-9143-48b9-b660-32ee89f596dc" providerId="ADAL" clId="{75D18F6B-2332-482D-A5FC-0E200FB012AE}"/>
    <pc:docChg chg="delSld">
      <pc:chgData name="Izquierdo Fernandez-Ladreda, Macarena" userId="60381f8f-9143-48b9-b660-32ee89f596dc" providerId="ADAL" clId="{75D18F6B-2332-482D-A5FC-0E200FB012AE}" dt="2025-06-20T11:34:57.260" v="3" actId="47"/>
      <pc:docMkLst>
        <pc:docMk/>
      </pc:docMkLst>
      <pc:sldChg chg="del">
        <pc:chgData name="Izquierdo Fernandez-Ladreda, Macarena" userId="60381f8f-9143-48b9-b660-32ee89f596dc" providerId="ADAL" clId="{75D18F6B-2332-482D-A5FC-0E200FB012AE}" dt="2025-06-20T11:34:54.699" v="0" actId="47"/>
        <pc:sldMkLst>
          <pc:docMk/>
          <pc:sldMk cId="4263970531" sldId="256"/>
        </pc:sldMkLst>
      </pc:sldChg>
      <pc:sldChg chg="del">
        <pc:chgData name="Izquierdo Fernandez-Ladreda, Macarena" userId="60381f8f-9143-48b9-b660-32ee89f596dc" providerId="ADAL" clId="{75D18F6B-2332-482D-A5FC-0E200FB012AE}" dt="2025-06-20T11:34:55.187" v="1" actId="47"/>
        <pc:sldMkLst>
          <pc:docMk/>
          <pc:sldMk cId="1776415941" sldId="274"/>
        </pc:sldMkLst>
      </pc:sldChg>
      <pc:sldChg chg="del">
        <pc:chgData name="Izquierdo Fernandez-Ladreda, Macarena" userId="60381f8f-9143-48b9-b660-32ee89f596dc" providerId="ADAL" clId="{75D18F6B-2332-482D-A5FC-0E200FB012AE}" dt="2025-06-20T11:34:56.459" v="2" actId="47"/>
        <pc:sldMkLst>
          <pc:docMk/>
          <pc:sldMk cId="2689347476" sldId="275"/>
        </pc:sldMkLst>
      </pc:sldChg>
      <pc:sldChg chg="del">
        <pc:chgData name="Izquierdo Fernandez-Ladreda, Macarena" userId="60381f8f-9143-48b9-b660-32ee89f596dc" providerId="ADAL" clId="{75D18F6B-2332-482D-A5FC-0E200FB012AE}" dt="2025-06-20T11:34:57.260" v="3" actId="47"/>
        <pc:sldMkLst>
          <pc:docMk/>
          <pc:sldMk cId="1624867201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3D6DB-BD7A-4C41-A9B1-0D1F935BBF2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EE4A-4C15-4642-BD33-534D62175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2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608C3-A79A-4355-BC3B-EA2B86C5C82E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3F2F-7FC8-463A-8733-490258586A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8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1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BF38CC-BC22-ECEA-C803-7AF4CBE43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Descripción</a:t>
            </a:r>
            <a:r>
              <a:rPr lang="en-US" noProof="0"/>
              <a:t>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837676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BBA1874D-6075-F38B-4216-E166B7B189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4337050" y="1152127"/>
            <a:ext cx="4454524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Tx/>
              <a:buNone/>
              <a:defRPr sz="1200">
                <a:solidFill>
                  <a:schemeClr val="bg2"/>
                </a:solidFill>
              </a:defRPr>
            </a:lvl5pPr>
          </a:lstStyle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/>
              <a:t>Breve descripción del proyecto </a:t>
            </a:r>
            <a:r>
              <a:rPr lang="es-ES" noProof="0"/>
              <a:t>(máx. 200 palabras):</a:t>
            </a: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F43D38-D3EE-E531-112F-71D622004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281B8B6-2AF3-523F-1E8D-8C6A39431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8836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400" y="1018777"/>
            <a:ext cx="4921250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4"/>
            <a:r>
              <a:rPr lang="es-ES" b="1"/>
              <a:t>Defina, de manera clara y concisa, 5 objetivos del proyecto​ </a:t>
            </a:r>
            <a:r>
              <a:rPr lang="es-ES" noProof="0"/>
              <a:t>(máx. 200 palabras): </a:t>
            </a:r>
          </a:p>
          <a:p>
            <a:pPr lvl="4"/>
            <a:r>
              <a:rPr lang="es-ES" b="1"/>
              <a:t>OBJETIVO 1:​</a:t>
            </a:r>
          </a:p>
          <a:p>
            <a:pPr lvl="4"/>
            <a:r>
              <a:rPr lang="es-ES" b="1"/>
              <a:t>OBJETIVO 2:​</a:t>
            </a:r>
          </a:p>
          <a:p>
            <a:pPr lvl="4"/>
            <a:r>
              <a:rPr lang="es-ES" b="1"/>
              <a:t>OBJETIVO 3:​</a:t>
            </a:r>
          </a:p>
          <a:p>
            <a:pPr lvl="4"/>
            <a:r>
              <a:rPr lang="es-ES" b="1"/>
              <a:t>OBJETIVO 4:​</a:t>
            </a:r>
          </a:p>
          <a:p>
            <a:pPr lvl="4"/>
            <a:r>
              <a:rPr lang="es-ES" b="1"/>
              <a:t>OBJETIVO 5: </a:t>
            </a:r>
            <a:endParaRPr lang="en-US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Objetivos</a:t>
            </a:r>
            <a:r>
              <a:rPr lang="en-US" noProof="0"/>
              <a:t> 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89599" y="1011000"/>
            <a:ext cx="2961005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057D7E7-8285-C810-9352-2B2074E55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363C35D-EB65-1D8B-A5F7-2687555DA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87279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endParaRPr lang="en-US" noProof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100):​ Valor añadido en términos de usabilidad, confort, personalización o interacción con el entorno construido.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55838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la </a:t>
            </a:r>
            <a:r>
              <a:rPr lang="en-US" noProof="0" err="1"/>
              <a:t>sociedad</a:t>
            </a:r>
            <a:endParaRPr lang="en-US" noProof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100 palabras):​ Contribución del proyecto al bienestar social, a la cohesión social, a la sensibilización de la sociedad y/o a la generación de empleo.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80179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Accesibilidad</a:t>
            </a:r>
            <a:endParaRPr lang="en-US" noProof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100 palabras):​ Dependiendo de la naturaleza de la candidatura, se valoran aspectos de accesibilidad económica, digital (ej. Personas con diversidad funcional, personas de avanzada edad…) o física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95971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la </a:t>
            </a:r>
            <a:r>
              <a:rPr lang="en-US" noProof="0" err="1"/>
              <a:t>Digitalización</a:t>
            </a:r>
            <a:endParaRPr lang="en-US" noProof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100 palabras):​ Uso o desarrollo de tecnología y nuevos procesos constructivos para favorecer y mejorar el bienestar de los trabajadores.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461468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4676" y="1528857"/>
            <a:ext cx="7454648" cy="290322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s-ES" b="1"/>
              <a:t>Opcional:</a:t>
            </a:r>
            <a:r>
              <a:rPr lang="es-ES"/>
              <a:t> Añadir alguna esquema, infografía u otro recurso adicional relacionado con el criterio de evaluación “mejor para los ocupantes”.</a:t>
            </a:r>
            <a:br>
              <a:rPr lang="es-ES"/>
            </a:br>
            <a:r>
              <a:rPr lang="es-ES"/>
              <a:t>Si no desea añadir nada, por favor, elimine esta diapositiva.</a:t>
            </a:r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8231CDD-A286-F723-2424-483760968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15A905E-A25C-B000-6449-2813503F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5A36BE8-276F-7012-C2DC-F596B12CD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usuarios</a:t>
            </a:r>
            <a:r>
              <a:rPr lang="en-US" noProof="0"/>
              <a:t> III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A904C-D325-6085-6572-4425BA9A29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E4CAEAAF-D757-8F9E-EEA9-8C97A28908EF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</p:spTree>
    <p:extLst>
      <p:ext uri="{BB962C8B-B14F-4D97-AF65-F5344CB8AC3E}">
        <p14:creationId xmlns:p14="http://schemas.microsoft.com/office/powerpoint/2010/main" val="15876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TR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s-ES" noProof="0"/>
              <a:t> (máx. 250 palabras):​ Indica si se han utilizado técnicas de construcción industrializada.​ Señala si el proyecto se ha desarrollado con metodología BIM.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164479-FA2C-211C-4E30-A58D282CD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B52E71E2-0E65-1074-0167-553529E1C58E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619760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A9043C8-3313-17A1-C1C0-1B1859AA7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BE9D3CF-B6FB-FE42-46F2-6C216ACC9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94253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716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palabras):​ Disminución de Huella de Carbono y/o utilización de energías renovables.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En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44CC1E8-4E48-0340-377B-D794DC863102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6688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9919"/>
          </a:xfrm>
        </p:spPr>
        <p:txBody>
          <a:bodyPr/>
          <a:lstStyle>
            <a:lvl1pPr marL="0" indent="0" algn="l" rtl="0" fontAlgn="base">
              <a:buNone/>
              <a:defRPr sz="1200"/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palabras):​ Reducción de uso de materias primas vírgenes y/o reutilización y reciclaje de materiales. Durabilidad del producto o sistema.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Re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48835D-92EC-2CCD-5476-65BA6141A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76A5F89-29D0-D187-18D3-F469F34109B0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B4EC90A-3013-22D5-7BEC-846248C94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8B2C56-EDFE-2F3E-834C-FFBFD198B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42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486188-F305-12EF-F5BF-7E0D3D61D2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9999" y="1221342"/>
            <a:ext cx="7675290" cy="2682692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medidas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 La capacidad de adaptación al cambio climático y la resiliencia de la solución propuesta, mediante un diseño que incorpore medidas como la gestión sostenible del agua, la prevención de inundaciones y la mitigación del efecto isla de calor.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FAC191D-12F1-95B8-8E22-1F356C0DAF37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400" b="1" i="0" u="none" strike="noStrike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Adaptación climática</a:t>
            </a:r>
            <a:endParaRPr lang="en-US" sz="2800" i="0"/>
          </a:p>
        </p:txBody>
      </p:sp>
    </p:spTree>
    <p:extLst>
      <p:ext uri="{BB962C8B-B14F-4D97-AF65-F5344CB8AC3E}">
        <p14:creationId xmlns:p14="http://schemas.microsoft.com/office/powerpoint/2010/main" val="2425710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9999" y="1312133"/>
            <a:ext cx="7675290" cy="1259617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medidas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150 palabras) Potencial de crecimiento, replicabilidad y consolidación en el sector. Aplicación real. 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44CC1E8-4E48-0340-377B-D794DC863102}"/>
              </a:ext>
            </a:extLst>
          </p:cNvPr>
          <p:cNvSpPr txBox="1">
            <a:spLocks/>
          </p:cNvSpPr>
          <p:nvPr userDrawn="1"/>
        </p:nvSpPr>
        <p:spPr>
          <a:xfrm>
            <a:off x="2768600" y="275293"/>
            <a:ext cx="5856591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400"/>
              <a:t>Criterio extra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4" name="Titre 5">
            <a:extLst>
              <a:ext uri="{FF2B5EF4-FFF2-40B4-BE49-F238E27FC236}">
                <a16:creationId xmlns:a16="http://schemas.microsoft.com/office/drawing/2014/main" id="{78A4F573-2931-B12C-AA3F-9011710A24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Escalabilidad</a:t>
            </a:r>
            <a:r>
              <a:rPr lang="en-US" noProof="0"/>
              <a:t> y </a:t>
            </a:r>
            <a:r>
              <a:rPr lang="en-US" noProof="0" err="1"/>
              <a:t>viabilidad</a:t>
            </a:r>
            <a:endParaRPr lang="en-US" noProof="0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76BBEC87-6A22-04CC-8F18-F42727C748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9999" y="2964505"/>
            <a:ext cx="7675290" cy="1259617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medidas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150 palabras) Grado de novedad respecto a las soluciones existentes en el mercado.</a:t>
            </a:r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DAD64DD9-ECB9-A2F0-3A89-AAFE35B9F61F}"/>
              </a:ext>
            </a:extLst>
          </p:cNvPr>
          <p:cNvSpPr txBox="1">
            <a:spLocks/>
          </p:cNvSpPr>
          <p:nvPr userDrawn="1"/>
        </p:nvSpPr>
        <p:spPr>
          <a:xfrm>
            <a:off x="359999" y="2607363"/>
            <a:ext cx="6293720" cy="307777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/>
              <a:t>Innovación y carácter disruptivo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1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petites images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29">
            <a:extLst>
              <a:ext uri="{FF2B5EF4-FFF2-40B4-BE49-F238E27FC236}">
                <a16:creationId xmlns:a16="http://schemas.microsoft.com/office/drawing/2014/main" id="{C632460F-9BE6-4B5E-86B8-09B5EA49850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970258" y="95801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DF4ACB7A-CF75-4E4F-84F4-AE315331478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9999" y="999431"/>
            <a:ext cx="7462933" cy="781282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pPr marL="180975" marR="0" lvl="0" indent="-1809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●"/>
              <a:tabLst/>
            </a:pPr>
            <a:r>
              <a:rPr lang="es-ES" sz="1800" noProof="0"/>
              <a:t>Especifique el nombre del sello obtenido y la categoría alcanzada dentro del sistema de certificación.</a:t>
            </a:r>
            <a:endParaRPr lang="en-US" sz="1800" noProof="0"/>
          </a:p>
        </p:txBody>
      </p:sp>
      <p:sp>
        <p:nvSpPr>
          <p:cNvPr id="36" name="Espace réservé du texte 13">
            <a:extLst>
              <a:ext uri="{FF2B5EF4-FFF2-40B4-BE49-F238E27FC236}">
                <a16:creationId xmlns:a16="http://schemas.microsoft.com/office/drawing/2014/main" id="{7FD1F1C8-8876-4441-A9DB-AEEE0CA1B95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0000" y="1919892"/>
            <a:ext cx="7462932" cy="781282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/>
              <a:t>CERTIFICACIÓN 2</a:t>
            </a:r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23071633-0F2F-4F6F-AD30-7CE45FD83C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0000" y="2835273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400"/>
              <a:t>CERTIFICACIÓN 3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6C74B745-2F10-421A-8BE2-686D2AB1967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9999" y="3745572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800"/>
              <a:t>CERTIFICACIÓN 4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6C21A07-78D1-6AB6-15E9-F274971135DC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4149" y="638283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Espace réservé pour une image  29">
            <a:extLst>
              <a:ext uri="{FF2B5EF4-FFF2-40B4-BE49-F238E27FC236}">
                <a16:creationId xmlns:a16="http://schemas.microsoft.com/office/drawing/2014/main" id="{7C01362E-C3F0-F0F8-B2E2-E5F36E432E5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970258" y="187847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6" name="Espace réservé pour une image  29">
            <a:extLst>
              <a:ext uri="{FF2B5EF4-FFF2-40B4-BE49-F238E27FC236}">
                <a16:creationId xmlns:a16="http://schemas.microsoft.com/office/drawing/2014/main" id="{6DBB960D-9CFE-7F92-C021-056E42F54D9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970258" y="279385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7" name="Espace réservé pour une image  29">
            <a:extLst>
              <a:ext uri="{FF2B5EF4-FFF2-40B4-BE49-F238E27FC236}">
                <a16:creationId xmlns:a16="http://schemas.microsoft.com/office/drawing/2014/main" id="{5241C8A3-3C4E-BA2E-BE18-755C880C1D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70258" y="370415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BE82D1-65F0-D286-4EEB-5DB076CC2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14996222-9203-3756-EE46-AC6A2751052B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err="1"/>
              <a:t>Certificaciones</a:t>
            </a:r>
            <a:endParaRPr lang="en-US" sz="240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3BDB5F2-1F0A-DFEB-1AE0-A39E7BEC7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95A70B0-E067-4211-322D-BD688C6DA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555003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0001" y="330206"/>
            <a:ext cx="6980600" cy="305273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Titulo</a:t>
            </a:r>
            <a:endParaRPr lang="es-MX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D084D86-AF69-18A8-3BCD-7F4DE30223D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B41F4F7B-7DB1-8E2F-2738-94934F14F686}"/>
              </a:ext>
            </a:extLst>
          </p:cNvPr>
          <p:cNvSpPr/>
          <p:nvPr userDrawn="1"/>
        </p:nvSpPr>
        <p:spPr>
          <a:xfrm>
            <a:off x="0" y="984923"/>
            <a:ext cx="8822267" cy="1586827"/>
          </a:xfrm>
          <a:prstGeom prst="homePlate">
            <a:avLst>
              <a:gd name="adj" fmla="val 172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EBA9571-D7A2-3D17-60AE-E4035E74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446E101-807E-A60C-42F9-79595CD2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2537028C-E010-F7AD-6C41-88177DA282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042" y="1364387"/>
            <a:ext cx="8233931" cy="866862"/>
          </a:xfrm>
        </p:spPr>
        <p:txBody>
          <a:bodyPr/>
          <a:lstStyle>
            <a:lvl1pPr marL="0" indent="0" algn="l" rtl="0" fontAlgn="base">
              <a:buNone/>
              <a:defRPr sz="1200">
                <a:latin typeface="+mj-lt"/>
              </a:defRPr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s-ES" noProof="0"/>
              <a:t>Espacio para incluir cualquier otro tipo de información que considere relevante para complementar la información recogida en el documento y poder tener en cuenta a la hora de evaluar el proyecto (fotos, planos, enlace a vídeo, folleto explicativo…)</a:t>
            </a:r>
          </a:p>
        </p:txBody>
      </p:sp>
    </p:spTree>
    <p:extLst>
      <p:ext uri="{BB962C8B-B14F-4D97-AF65-F5344CB8AC3E}">
        <p14:creationId xmlns:p14="http://schemas.microsoft.com/office/powerpoint/2010/main" val="878532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491466" y="2360290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66" y="1981846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7AA245-9A42-83B9-4399-7BA3148DC0F0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CB1D3E-28F5-40D9-B242-6F9BAA9FC5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766" y="207335"/>
            <a:ext cx="4262317" cy="1612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6CDEA52-4749-7E20-823D-790CC2EB1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76848" flipH="1">
            <a:off x="4360684" y="1408182"/>
            <a:ext cx="4989638" cy="30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5AA23E6-7EDF-8864-FC65-1EF2632CBBE7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SG logo SVG 2023">
            <a:extLst>
              <a:ext uri="{FF2B5EF4-FFF2-40B4-BE49-F238E27FC236}">
                <a16:creationId xmlns:a16="http://schemas.microsoft.com/office/drawing/2014/main" id="{FE387D37-9BF1-589E-24FD-3C9D622BAE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28" name="Forme libre : forme 25">
            <a:extLst>
              <a:ext uri="{FF2B5EF4-FFF2-40B4-BE49-F238E27FC236}">
                <a16:creationId xmlns:a16="http://schemas.microsoft.com/office/drawing/2014/main" id="{6949DBCC-E92E-F3B2-EADD-3B93311A2E82}"/>
              </a:ext>
            </a:extLst>
          </p:cNvPr>
          <p:cNvSpPr/>
          <p:nvPr userDrawn="1"/>
        </p:nvSpPr>
        <p:spPr>
          <a:xfrm>
            <a:off x="334498" y="511031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Titre 7">
            <a:extLst>
              <a:ext uri="{FF2B5EF4-FFF2-40B4-BE49-F238E27FC236}">
                <a16:creationId xmlns:a16="http://schemas.microsoft.com/office/drawing/2014/main" id="{AB99A544-0F26-4124-B70A-3CD29087C5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19" y="239389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23EB3FC6-21CE-00B4-3353-FE084AA3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319" y="298800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67E7CE4-7564-DBE4-B835-555447CBC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95921C-97B8-140F-88F6-06D97B58BC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50924E-9299-1DD6-DB97-771CD8CE54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56364" y="151903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2633" y="465897"/>
            <a:ext cx="5815033" cy="423729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900FAFF-F27C-4C5D-B07D-D16957E04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4414" y="2412694"/>
            <a:ext cx="4431472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5CC29B3E-6E76-4567-A562-63CF773E7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4414" y="2832098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5DF099-7060-49EF-B450-2715013A80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1379" y="2382140"/>
            <a:ext cx="566737" cy="40481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3D8E22-1BA6-4529-E9BE-88C655E11383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036D8A-5870-0DE0-0B11-9DD2C9B262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738" y="281788"/>
            <a:ext cx="2555898" cy="9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6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‹#›</a:t>
            </a:fld>
            <a:r>
              <a:rPr lang="en-US" noProof="0"/>
              <a:t> /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7E3077-2E09-129B-52DD-80DDACC3628D}"/>
              </a:ext>
            </a:extLst>
          </p:cNvPr>
          <p:cNvSpPr txBox="1"/>
          <p:nvPr userDrawn="1"/>
        </p:nvSpPr>
        <p:spPr>
          <a:xfrm>
            <a:off x="4385733" y="529517"/>
            <a:ext cx="331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ACCIONES DE SENSIBILIZACIÓN, COMUNICACIÓN Y FORMACIÓN DESARROLLADAS</a:t>
            </a:r>
          </a:p>
        </p:txBody>
      </p:sp>
      <p:cxnSp>
        <p:nvCxnSpPr>
          <p:cNvPr id="10" name="Connecteur droit 2">
            <a:extLst>
              <a:ext uri="{FF2B5EF4-FFF2-40B4-BE49-F238E27FC236}">
                <a16:creationId xmlns:a16="http://schemas.microsoft.com/office/drawing/2014/main" id="{D56331EF-2471-1C3B-0BD6-839E01E3465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47464" y="365512"/>
            <a:ext cx="396000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43C4B5-DC3B-7A5A-B3A9-455573408B1A}"/>
              </a:ext>
            </a:extLst>
          </p:cNvPr>
          <p:cNvSpPr txBox="1"/>
          <p:nvPr userDrawn="1"/>
        </p:nvSpPr>
        <p:spPr>
          <a:xfrm>
            <a:off x="307107" y="545432"/>
            <a:ext cx="236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REVISIÓN DE DESARROLLO FUTURO</a:t>
            </a:r>
          </a:p>
        </p:txBody>
      </p:sp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AEFD3E59-41B3-89D1-7D67-FAEDE04D9F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12358" y="1059757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lang="en-US" sz="1200" b="1" kern="1200" cap="none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</a:pPr>
            <a:r>
              <a:rPr lang="es-ES"/>
              <a:t>Breve descripción (máx. 150 palabras)</a:t>
            </a:r>
            <a:endParaRPr lang="en-US" noProof="0"/>
          </a:p>
        </p:txBody>
      </p:sp>
      <p:sp>
        <p:nvSpPr>
          <p:cNvPr id="7" name="Espace réservé du texte 19">
            <a:extLst>
              <a:ext uri="{FF2B5EF4-FFF2-40B4-BE49-F238E27FC236}">
                <a16:creationId xmlns:a16="http://schemas.microsoft.com/office/drawing/2014/main" id="{A489B563-464D-5727-3B87-AA19990A6D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7104" y="889000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s-ES"/>
              <a:t>Breve descripción (máx. 150 palabras)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9950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US" sz="900" b="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b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7" name="Connecteur droit 26"/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ZoneTexte 28"/>
          <p:cNvSpPr txBox="1"/>
          <p:nvPr userDrawn="1"/>
        </p:nvSpPr>
        <p:spPr>
          <a:xfrm>
            <a:off x="-3248517" y="3753974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-296189" y="3753974"/>
            <a:ext cx="144016" cy="1364565"/>
            <a:chOff x="-252536" y="-795971"/>
            <a:chExt cx="144016" cy="1364565"/>
          </a:xfrm>
        </p:grpSpPr>
        <p:cxnSp>
          <p:nvCxnSpPr>
            <p:cNvPr id="31" name="Connecteur droit 30"/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073301"/>
            <a:ext cx="4112326" cy="34431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CFEEE405-8235-42BE-A489-8306C9A0C8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4982" y="1073301"/>
            <a:ext cx="411232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41775F-9C59-47DD-9DD9-A6E52E0F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04818"/>
            <a:ext cx="7048333" cy="33066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96E499A-ACBA-AFF1-4371-744066CD792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5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73483C-7FD2-4451-825B-7A9326290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5064055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284DC51A-D5E9-46AD-A915-1D44753E9C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1073301"/>
            <a:ext cx="482104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15541" y="876101"/>
            <a:ext cx="3382641" cy="3640337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2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ED053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DFCDEF-BE25-C4BC-9D9B-5633AC775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1/3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3E4D4-25FF-4610-91B2-31E97C632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0561" y="347665"/>
            <a:ext cx="3633972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r>
              <a:rPr lang="en-US" noProof="0"/>
              <a:t>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6EA039-2D90-4E19-9ACC-96D5BFE331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1763" y="1071879"/>
            <a:ext cx="4851400" cy="3444559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BEEAF0CE-8DEE-4553-A899-F4DF84FF0F5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2426" y="347665"/>
            <a:ext cx="3382640" cy="4168773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n-US" noProof="0"/>
              <a:t>Add image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-3367279" y="1289276"/>
            <a:ext cx="3141689" cy="3221395"/>
            <a:chOff x="-3367279" y="1289276"/>
            <a:chExt cx="3141689" cy="3221395"/>
          </a:xfrm>
        </p:grpSpPr>
        <p:grpSp>
          <p:nvGrpSpPr>
            <p:cNvPr id="17" name="Groupe 16"/>
            <p:cNvGrpSpPr/>
            <p:nvPr userDrawn="1"/>
          </p:nvGrpSpPr>
          <p:grpSpPr>
            <a:xfrm rot="10800000" flipH="1">
              <a:off x="-369606" y="1384300"/>
              <a:ext cx="144016" cy="2903220"/>
              <a:chOff x="-252536" y="-475622"/>
              <a:chExt cx="144016" cy="2903220"/>
            </a:xfrm>
          </p:grpSpPr>
          <p:cxnSp>
            <p:nvCxnSpPr>
              <p:cNvPr id="20" name="Connecteur droit 19"/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-3367279" y="1289276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US" sz="900" u="sng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85561" y="225076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FD09E69-CE86-0F4F-D1DE-C9A2CDF100D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870643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4254B93-94B2-01E3-2ADF-474522936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48D452-54BC-619B-5517-981EBD42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621834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 +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FB8B12E-D1C6-43BC-8815-17AAEAD54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4000" cy="3810000"/>
          </a:xfrm>
          <a:custGeom>
            <a:avLst/>
            <a:gdLst>
              <a:gd name="connsiteX0" fmla="*/ 0 w 9144000"/>
              <a:gd name="connsiteY0" fmla="*/ 0 h 3810000"/>
              <a:gd name="connsiteX1" fmla="*/ 9144000 w 9144000"/>
              <a:gd name="connsiteY1" fmla="*/ 0 h 3810000"/>
              <a:gd name="connsiteX2" fmla="*/ 9144000 w 9144000"/>
              <a:gd name="connsiteY2" fmla="*/ 3810000 h 3810000"/>
              <a:gd name="connsiteX3" fmla="*/ 7779941 w 9144000"/>
              <a:gd name="connsiteY3" fmla="*/ 3810000 h 3810000"/>
              <a:gd name="connsiteX4" fmla="*/ 8688866 w 9144000"/>
              <a:gd name="connsiteY4" fmla="*/ 3633324 h 3810000"/>
              <a:gd name="connsiteX5" fmla="*/ 8792009 w 9144000"/>
              <a:gd name="connsiteY5" fmla="*/ 3506275 h 3810000"/>
              <a:gd name="connsiteX6" fmla="*/ 8792009 w 9144000"/>
              <a:gd name="connsiteY6" fmla="*/ 1014445 h 3810000"/>
              <a:gd name="connsiteX7" fmla="*/ 8688866 w 9144000"/>
              <a:gd name="connsiteY7" fmla="*/ 927433 h 3810000"/>
              <a:gd name="connsiteX8" fmla="*/ 3638840 w 9144000"/>
              <a:gd name="connsiteY8" fmla="*/ 1908802 h 3810000"/>
              <a:gd name="connsiteX9" fmla="*/ 3535696 w 9144000"/>
              <a:gd name="connsiteY9" fmla="*/ 2035935 h 3810000"/>
              <a:gd name="connsiteX10" fmla="*/ 3535696 w 9144000"/>
              <a:gd name="connsiteY10" fmla="*/ 3810000 h 3810000"/>
              <a:gd name="connsiteX11" fmla="*/ 0 w 9144000"/>
              <a:gd name="connsiteY11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3810000">
                <a:moveTo>
                  <a:pt x="0" y="0"/>
                </a:moveTo>
                <a:lnTo>
                  <a:pt x="9144000" y="0"/>
                </a:lnTo>
                <a:lnTo>
                  <a:pt x="9144000" y="3810000"/>
                </a:lnTo>
                <a:lnTo>
                  <a:pt x="7779941" y="3810000"/>
                </a:lnTo>
                <a:lnTo>
                  <a:pt x="8688866" y="3633324"/>
                </a:lnTo>
                <a:cubicBezTo>
                  <a:pt x="8745871" y="3622290"/>
                  <a:pt x="8792009" y="3565369"/>
                  <a:pt x="8792009" y="3506275"/>
                </a:cubicBezTo>
                <a:lnTo>
                  <a:pt x="8792009" y="1014445"/>
                </a:lnTo>
                <a:cubicBezTo>
                  <a:pt x="8792009" y="955351"/>
                  <a:pt x="8745871" y="916400"/>
                  <a:pt x="8688866" y="927433"/>
                </a:cubicBezTo>
                <a:lnTo>
                  <a:pt x="3638840" y="1908802"/>
                </a:lnTo>
                <a:cubicBezTo>
                  <a:pt x="3581918" y="1919919"/>
                  <a:pt x="3535696" y="1976757"/>
                  <a:pt x="3535696" y="2035935"/>
                </a:cubicBezTo>
                <a:lnTo>
                  <a:pt x="3535696" y="3810000"/>
                </a:lnTo>
                <a:lnTo>
                  <a:pt x="0" y="381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572C44-6B98-4C76-BF19-B58310C03EA1}"/>
              </a:ext>
            </a:extLst>
          </p:cNvPr>
          <p:cNvSpPr txBox="1"/>
          <p:nvPr userDrawn="1"/>
        </p:nvSpPr>
        <p:spPr>
          <a:xfrm>
            <a:off x="-2300564" y="494385"/>
            <a:ext cx="210058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image displayed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the image displayed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Pictures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new image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6213">
              <a:spcBef>
                <a:spcPts val="200"/>
              </a:spcBef>
              <a:buAutoNum type="arabicPeriod"/>
              <a:tabLst/>
            </a:pPr>
            <a:endParaRPr lang="en-US" sz="900" b="1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resize an image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 Format tab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Crop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Cropping handles will appear. Click, hold and drag a handle to crop the image.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the image by clicking, holding and dragging it to the centre of the box.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en-US" sz="900" u="sng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crop the image proportionally, hold the Shift key while you resize the image.</a:t>
            </a:r>
          </a:p>
          <a:p>
            <a:pPr marL="0" indent="0">
              <a:spcBef>
                <a:spcPts val="200"/>
              </a:spcBef>
              <a:buNone/>
            </a:pP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BD3710F-0552-4936-BD67-EFA1F55EF606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5EF02FC-47B6-4B91-99D5-62181834A079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4CD56F71-2D4F-4E7D-BCDE-080C81A03AE7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60333338-DE4E-40ED-9DB6-2DFB675D2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4998" y="2027187"/>
            <a:ext cx="308933" cy="49200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384779C-7C44-49EE-9A08-67E0E77A79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97" y="925564"/>
            <a:ext cx="5256313" cy="3691273"/>
          </a:xfrm>
          <a:custGeom>
            <a:avLst/>
            <a:gdLst>
              <a:gd name="connsiteX0" fmla="*/ 5153170 w 5256313"/>
              <a:gd name="connsiteY0" fmla="*/ 1869 h 3691273"/>
              <a:gd name="connsiteX1" fmla="*/ 5256313 w 5256313"/>
              <a:gd name="connsiteY1" fmla="*/ 88881 h 3691273"/>
              <a:gd name="connsiteX2" fmla="*/ 5256313 w 5256313"/>
              <a:gd name="connsiteY2" fmla="*/ 2580711 h 3691273"/>
              <a:gd name="connsiteX3" fmla="*/ 5153170 w 5256313"/>
              <a:gd name="connsiteY3" fmla="*/ 2707760 h 3691273"/>
              <a:gd name="connsiteX4" fmla="*/ 103144 w 5256313"/>
              <a:gd name="connsiteY4" fmla="*/ 3689379 h 3691273"/>
              <a:gd name="connsiteX5" fmla="*/ 0 w 5256313"/>
              <a:gd name="connsiteY5" fmla="*/ 3602367 h 3691273"/>
              <a:gd name="connsiteX6" fmla="*/ 0 w 5256313"/>
              <a:gd name="connsiteY6" fmla="*/ 1110371 h 3691273"/>
              <a:gd name="connsiteX7" fmla="*/ 103144 w 5256313"/>
              <a:gd name="connsiteY7" fmla="*/ 983238 h 36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313" h="3691273">
                <a:moveTo>
                  <a:pt x="5153170" y="1869"/>
                </a:moveTo>
                <a:cubicBezTo>
                  <a:pt x="5210175" y="-9164"/>
                  <a:pt x="5256313" y="29787"/>
                  <a:pt x="5256313" y="88881"/>
                </a:cubicBezTo>
                <a:lnTo>
                  <a:pt x="5256313" y="2580711"/>
                </a:lnTo>
                <a:cubicBezTo>
                  <a:pt x="5256313" y="2639805"/>
                  <a:pt x="5210175" y="2696726"/>
                  <a:pt x="5153170" y="2707760"/>
                </a:cubicBezTo>
                <a:lnTo>
                  <a:pt x="103144" y="3689379"/>
                </a:lnTo>
                <a:cubicBezTo>
                  <a:pt x="46222" y="3700496"/>
                  <a:pt x="0" y="3661545"/>
                  <a:pt x="0" y="3602367"/>
                </a:cubicBezTo>
                <a:lnTo>
                  <a:pt x="0" y="1110371"/>
                </a:lnTo>
                <a:cubicBezTo>
                  <a:pt x="0" y="1051193"/>
                  <a:pt x="46222" y="994355"/>
                  <a:pt x="103144" y="98323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116000" anchor="t">
            <a:noAutofit/>
          </a:bodyPr>
          <a:lstStyle>
            <a:lvl1pPr marL="0" indent="0">
              <a:buNone/>
              <a:defRPr sz="1700" b="1">
                <a:solidFill>
                  <a:schemeClr val="bg1"/>
                </a:solidFill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err="1"/>
              <a:t>Tutulo</a:t>
            </a:r>
            <a:r>
              <a:rPr lang="fr-FR"/>
              <a:t> del </a:t>
            </a:r>
            <a:r>
              <a:rPr lang="fr-FR" err="1"/>
              <a:t>Proyecto</a:t>
            </a:r>
            <a:endParaRPr lang="fr-FR"/>
          </a:p>
          <a:p>
            <a:pPr lvl="1"/>
            <a:r>
              <a:rPr lang="fr-FR"/>
              <a:t>Nombre </a:t>
            </a:r>
          </a:p>
          <a:p>
            <a:pPr lvl="2"/>
            <a:r>
              <a:rPr lang="fr-FR"/>
              <a:t>Ciudad</a:t>
            </a:r>
          </a:p>
        </p:txBody>
      </p:sp>
    </p:spTree>
    <p:extLst>
      <p:ext uri="{BB962C8B-B14F-4D97-AF65-F5344CB8AC3E}">
        <p14:creationId xmlns:p14="http://schemas.microsoft.com/office/powerpoint/2010/main" val="1246217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A9A2261-CD61-4E18-87BF-4C6EFE54DB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816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9B3370EE-5935-423E-A4FE-6E7645524E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000" y="654998"/>
            <a:ext cx="6932975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2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r>
              <a:rPr lang="en-US" noProof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6D9CD2-0E63-4284-AB20-F93219E36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err="1"/>
              <a:t>Categotias</a:t>
            </a:r>
            <a:r>
              <a:rPr lang="en-US" noProof="0"/>
              <a:t> 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D7FB8A0-2197-49BF-9275-5B1771095D7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0843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2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2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184ABEA-1F9C-47BA-A9F9-71496BE957C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870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257593C-6D59-4F90-AB82-DDED240F2BB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2897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‹#›</a:t>
            </a:fld>
            <a:r>
              <a:rPr lang="en-US" noProof="0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36322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1B346-49C5-1729-8BE9-28C18E96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B98A3-DF0B-6C99-E1B0-E94B6FA29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09DBC4-E77C-8112-65AC-B4942A0CC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1FD028-F5BE-DE35-3B0A-41A852B2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126E01-50A6-E07D-990F-EA87C170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45D48-498D-6A03-4E6E-DDB54B00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BCE8-C312-435F-A654-900AAD076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7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005EB8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B8BC49-58F9-74EA-D51F-8E17A85047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FF780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DBC836-253D-DADF-8C44-4AC97E7D4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1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e libre : forme 25">
            <a:extLst>
              <a:ext uri="{FF2B5EF4-FFF2-40B4-BE49-F238E27FC236}">
                <a16:creationId xmlns:a16="http://schemas.microsoft.com/office/drawing/2014/main" id="{F29E95DE-F167-7448-106A-9D02B57E465D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32CED6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1112C00B-47EB-F83D-5221-511AD300B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FB5F2BE-0427-AABB-001E-E4278027B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905931-D252-CFB9-DC5D-FA1C026AEC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A2B8AF62-7FEF-DF61-8930-992B05E87E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36875" y="554520"/>
            <a:ext cx="5470250" cy="4188930"/>
          </a:xfrm>
          <a:prstGeom prst="rect">
            <a:avLst/>
          </a:prstGeom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9C9CF2EC-A424-594A-4EFC-80B00E741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0120" y="2163590"/>
            <a:ext cx="4841240" cy="1570210"/>
          </a:xfrm>
          <a:prstGeom prst="rect">
            <a:avLst/>
          </a:prstGeom>
        </p:spPr>
        <p:txBody>
          <a:bodyPr tIns="0">
            <a:noAutofit/>
          </a:bodyPr>
          <a:lstStyle>
            <a:lvl1pPr marL="285750" marR="0" indent="-28575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/>
              <a:t>Datos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DB37B018-A8E3-4A72-07B3-E5238C5FB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988" y="-117417"/>
            <a:ext cx="3413854" cy="20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05350" y="574511"/>
            <a:ext cx="5684450" cy="3994478"/>
          </a:xfrm>
          <a:prstGeom prst="rect">
            <a:avLst/>
          </a:prstGeom>
        </p:spPr>
      </p:pic>
      <p:sp>
        <p:nvSpPr>
          <p:cNvPr id="12" name="Titre 2">
            <a:extLst>
              <a:ext uri="{FF2B5EF4-FFF2-40B4-BE49-F238E27FC236}">
                <a16:creationId xmlns:a16="http://schemas.microsoft.com/office/drawing/2014/main" id="{321CD97C-289F-A45A-7E5F-1AF48C53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08" y="1432388"/>
            <a:ext cx="3285651" cy="307777"/>
          </a:xfrm>
        </p:spPr>
        <p:txBody>
          <a:bodyPr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7093E706-3588-7A1B-862B-EBDC25C88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3987" y="204876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942C6041-2484-56E1-E909-0B251178A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8743" y="203887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C6298C-423D-80BD-40BF-EDA3C89FAA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B17AF47A-629C-8DBF-BD5D-7E33863317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3987" y="241691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3C76025-7810-7DBC-0E0C-8B3CC626F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743" y="240702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1D3A0A7-7D70-BBBB-E9E0-0FE0E34B8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987" y="2794972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F9A36344-A0CC-1688-301A-417333D84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743" y="2785084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4C5E555E-4068-DDD7-3DE9-906F0ECE61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3987" y="318292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485289B3-BBC0-1610-C27A-20862A707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743" y="317303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DAA6A632-EE83-FD43-2AD4-688B101F2D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3987" y="3559103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13B873AA-48BA-B71F-8D6E-3BEBFB9AF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28743" y="3549215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569238-08AF-0A33-7997-A873E2B4D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48" y="251848"/>
            <a:ext cx="2005629" cy="7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sous-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0" y="2337403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endParaRPr lang="en-US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678302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AE61FC6-47A1-4B77-B7FA-C6C3AD0E74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2425" y="347665"/>
            <a:ext cx="3452199" cy="385200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  <a:effectLst>
            <a:outerShdw dist="292100" dir="2700000" algn="tl" rotWithShape="0">
              <a:schemeClr val="tx2"/>
            </a:outerShdw>
          </a:effectLst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68B21B7-F62E-1DC7-9B4B-2912A879FD7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572000" y="2084585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00" y="327702"/>
            <a:ext cx="6932975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/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857203" y="3012450"/>
            <a:ext cx="8041593" cy="167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noProof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00" y="1069848"/>
            <a:ext cx="7680054" cy="3437742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/>
              <a:t>Nivel 1</a:t>
            </a:r>
          </a:p>
          <a:p>
            <a:pPr lvl="1"/>
            <a:r>
              <a:rPr lang="en-US" noProof="0"/>
              <a:t>Nivel 2</a:t>
            </a:r>
          </a:p>
          <a:p>
            <a:pPr lvl="2"/>
            <a:r>
              <a:rPr lang="en-US" noProof="0"/>
              <a:t>Nivel 3</a:t>
            </a:r>
          </a:p>
          <a:p>
            <a:pPr lvl="3"/>
            <a:r>
              <a:rPr lang="en-US" noProof="0"/>
              <a:t>Nivel 4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9F6414AD-7F8B-DED9-1FDF-E96033371A7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224817" y="4693520"/>
            <a:ext cx="584274" cy="243920"/>
          </a:xfrm>
          <a:prstGeom prst="rect">
            <a:avLst/>
          </a:prstGeom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1B25E479-8C0B-C2D7-F659-932EEB157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7154738-89EF-3A5F-7CDF-F0C79F2D1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99B0A33-4E78-9D6C-3BFB-CDA43C3AC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‹#›</a:t>
            </a:fld>
            <a:r>
              <a:rPr lang="en-US"/>
              <a:t> /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DEF8A4E-6A97-E217-969A-0E430938FDCE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381065" y="170439"/>
            <a:ext cx="1687502" cy="6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8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819" r:id="rId2"/>
    <p:sldLayoutId id="2147483820" r:id="rId3"/>
    <p:sldLayoutId id="2147483821" r:id="rId4"/>
    <p:sldLayoutId id="2147483822" r:id="rId5"/>
    <p:sldLayoutId id="2147483818" r:id="rId6"/>
    <p:sldLayoutId id="2147483824" r:id="rId7"/>
    <p:sldLayoutId id="2147483749" r:id="rId8"/>
    <p:sldLayoutId id="2147483687" r:id="rId9"/>
    <p:sldLayoutId id="2147483802" r:id="rId10"/>
    <p:sldLayoutId id="2147483813" r:id="rId11"/>
    <p:sldLayoutId id="2147483688" r:id="rId12"/>
    <p:sldLayoutId id="2147483826" r:id="rId13"/>
    <p:sldLayoutId id="2147483842" r:id="rId14"/>
    <p:sldLayoutId id="2147483843" r:id="rId15"/>
    <p:sldLayoutId id="2147483806" r:id="rId16"/>
    <p:sldLayoutId id="2147483823" r:id="rId17"/>
    <p:sldLayoutId id="2147483810" r:id="rId18"/>
    <p:sldLayoutId id="2147483812" r:id="rId19"/>
    <p:sldLayoutId id="2147483841" r:id="rId20"/>
    <p:sldLayoutId id="2147483844" r:id="rId21"/>
    <p:sldLayoutId id="2147483825" r:id="rId22"/>
    <p:sldLayoutId id="2147483754" r:id="rId23"/>
    <p:sldLayoutId id="2147483727" r:id="rId24"/>
    <p:sldLayoutId id="2147483809" r:id="rId25"/>
    <p:sldLayoutId id="2147483750" r:id="rId26"/>
    <p:sldLayoutId id="2147483840" r:id="rId27"/>
    <p:sldLayoutId id="2147483729" r:id="rId28"/>
    <p:sldLayoutId id="2147483692" r:id="rId29"/>
    <p:sldLayoutId id="2147483693" r:id="rId30"/>
    <p:sldLayoutId id="2147483751" r:id="rId31"/>
    <p:sldLayoutId id="2147483797" r:id="rId32"/>
    <p:sldLayoutId id="2147483831" r:id="rId33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2000" b="1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marR="0" indent="-180975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700" b="0" kern="1200" cap="none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marR="0" indent="-1778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Char char="●"/>
        <a:tabLst/>
        <a:defRPr sz="15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lang="fr-FR" sz="1300" kern="1200" dirty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000" marR="0" indent="-1143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 baseline="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22" userDrawn="1">
          <p15:clr>
            <a:srgbClr val="F26B43"/>
          </p15:clr>
        </p15:guide>
        <p15:guide id="5" pos="5539" userDrawn="1">
          <p15:clr>
            <a:srgbClr val="F26B43"/>
          </p15:clr>
        </p15:guide>
        <p15:guide id="7" orient="horz" pos="3097" userDrawn="1">
          <p15:clr>
            <a:srgbClr val="F26B43"/>
          </p15:clr>
        </p15:guide>
        <p15:guide id="9" pos="4628" userDrawn="1">
          <p15:clr>
            <a:srgbClr val="F26B43"/>
          </p15:clr>
        </p15:guide>
        <p15:guide id="11" orient="horz" pos="219" userDrawn="1">
          <p15:clr>
            <a:srgbClr val="F26B43"/>
          </p15:clr>
        </p15:guide>
        <p15:guide id="12" pos="369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orient="horz" pos="826" userDrawn="1">
          <p15:clr>
            <a:srgbClr val="F26B43"/>
          </p15:clr>
        </p15:guide>
        <p15:guide id="15" orient="horz" pos="669" userDrawn="1">
          <p15:clr>
            <a:srgbClr val="F26B43"/>
          </p15:clr>
        </p15:guide>
        <p15:guide id="17" orient="horz" pos="2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FF540-A8B3-E0CB-FF4F-A8E51F8E8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728" y="1919828"/>
            <a:ext cx="2676809" cy="615553"/>
          </a:xfrm>
        </p:spPr>
        <p:txBody>
          <a:bodyPr/>
          <a:lstStyle/>
          <a:p>
            <a:r>
              <a:rPr lang="es-ES"/>
              <a:t>Proyecto de startup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BB4C88-E2CB-E8A2-BDD7-E446F27BA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68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2435EF-9ACE-87E4-80E3-05F0D46AEE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4CB217-7894-39FF-A4A6-2538B2439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759E9-63F8-DFEB-7B27-55E66581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10</a:t>
            </a:fld>
            <a:r>
              <a:rPr lang="en-US"/>
              <a:t> /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8FE41C0-5CC1-9586-F09A-318EADDC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Arial"/>
                <a:cs typeface="Arial"/>
              </a:rPr>
              <a:t>Mejor para las personas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34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582D6E-881F-59CC-16DD-3E64547B70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43557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1C10689-A501-9986-52EA-14FB38A7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954991"/>
            <a:ext cx="5412728" cy="307777"/>
          </a:xfrm>
        </p:spPr>
        <p:txBody>
          <a:bodyPr/>
          <a:lstStyle/>
          <a:p>
            <a:r>
              <a:rPr lang="es-ES"/>
              <a:t>Energía y carbono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54BDFD-6325-2EAC-DA5E-613FD73D6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EACD2-EC7C-5875-87AF-00B95AB7B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11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9EFDB61D-FA1D-92B9-5934-6A9D6C997BF0}"/>
              </a:ext>
            </a:extLst>
          </p:cNvPr>
          <p:cNvSpPr/>
          <p:nvPr/>
        </p:nvSpPr>
        <p:spPr>
          <a:xfrm>
            <a:off x="4747957" y="3632416"/>
            <a:ext cx="2077067" cy="893135"/>
          </a:xfrm>
          <a:prstGeom prst="wedgeEllipseCallout">
            <a:avLst>
              <a:gd name="adj1" fmla="val -49757"/>
              <a:gd name="adj2" fmla="val -9137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405610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C689EE5-B6F2-3D89-C1BE-28F1747CBF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95073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3C02B9-7967-A4D6-0803-85ECD695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Recursos y circularidad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70F31A-2D90-98AA-D183-CDE2EFDD9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31A4BC-1DDB-4D51-084E-6790A43A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12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39B2F0CB-5671-D7C1-E753-D8892EB50B1E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8482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B224BC1-68C8-98C3-953B-CF5B17E162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9CADAF-38D5-3840-2E10-BBC9D3300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C18EF6-DDDA-6E4E-E34E-05D4FFBDA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13</a:t>
            </a:fld>
            <a:r>
              <a:rPr lang="en-US"/>
              <a:t> /</a:t>
            </a:r>
          </a:p>
        </p:txBody>
      </p:sp>
      <p:sp>
        <p:nvSpPr>
          <p:cNvPr id="5" name="Bulle narrative : ronde 1">
            <a:extLst>
              <a:ext uri="{FF2B5EF4-FFF2-40B4-BE49-F238E27FC236}">
                <a16:creationId xmlns:a16="http://schemas.microsoft.com/office/drawing/2014/main" id="{60A3DB4F-6DB5-33F2-C18A-823BD215DF3C}"/>
              </a:ext>
            </a:extLst>
          </p:cNvPr>
          <p:cNvSpPr/>
          <p:nvPr/>
        </p:nvSpPr>
        <p:spPr>
          <a:xfrm>
            <a:off x="2859076" y="3704412"/>
            <a:ext cx="2077067" cy="893135"/>
          </a:xfrm>
          <a:prstGeom prst="wedgeEllipseCallout">
            <a:avLst>
              <a:gd name="adj1" fmla="val 56024"/>
              <a:gd name="adj2" fmla="val -90490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38649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A48B615-D30F-EA17-7EB2-318AFC12DF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5FB712-E5B0-857C-1267-895BF4693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01F0CB-CA15-BE39-EAB0-90FB9B43D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14</a:t>
            </a:fld>
            <a:r>
              <a:rPr lang="en-US"/>
              <a:t> /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1D2EE12-B0B7-B7F1-249C-B8594D6F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ESCALABILIDAD Y VIABILIDAD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CEB967A-122E-D8CC-78A4-283C3ABFBA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Bulle narrative : ronde 1">
            <a:extLst>
              <a:ext uri="{FF2B5EF4-FFF2-40B4-BE49-F238E27FC236}">
                <a16:creationId xmlns:a16="http://schemas.microsoft.com/office/drawing/2014/main" id="{A984AF4B-9D9A-C69A-237D-34774EE2C783}"/>
              </a:ext>
            </a:extLst>
          </p:cNvPr>
          <p:cNvSpPr/>
          <p:nvPr/>
        </p:nvSpPr>
        <p:spPr>
          <a:xfrm>
            <a:off x="7441068" y="1998031"/>
            <a:ext cx="2077067" cy="893135"/>
          </a:xfrm>
          <a:prstGeom prst="wedgeEllipseCallout">
            <a:avLst>
              <a:gd name="adj1" fmla="val -40683"/>
              <a:gd name="adj2" fmla="val 9664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  <p:sp>
        <p:nvSpPr>
          <p:cNvPr id="9" name="Bulle narrative : ronde 1">
            <a:extLst>
              <a:ext uri="{FF2B5EF4-FFF2-40B4-BE49-F238E27FC236}">
                <a16:creationId xmlns:a16="http://schemas.microsoft.com/office/drawing/2014/main" id="{CC0B3FD3-933E-BC8E-9D91-A16E1475AE31}"/>
              </a:ext>
            </a:extLst>
          </p:cNvPr>
          <p:cNvSpPr/>
          <p:nvPr/>
        </p:nvSpPr>
        <p:spPr>
          <a:xfrm>
            <a:off x="7441069" y="1998031"/>
            <a:ext cx="2077067" cy="893135"/>
          </a:xfrm>
          <a:prstGeom prst="wedgeEllipseCallout">
            <a:avLst>
              <a:gd name="adj1" fmla="val -56200"/>
              <a:gd name="adj2" fmla="val -97203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150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424002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5E1D791E-5376-3602-0A23-E24F18B47C9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C85CA3-37A2-7F2E-7EE3-5BF701E946B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B9B49D-A90E-7096-0451-EF3B66915B1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A7C39B-C003-333F-95C0-165964549F8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ECB2E4F-34ED-3327-6761-3972FC862E8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AFCBAF0D-6FE4-6A03-4625-688C73A1C34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98BA2B9-08B6-A04E-96C5-D7EADADC4D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DFD5E2C-0EC7-F94A-8339-A450F1E17F7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0838D0F3-CF3C-219A-95BA-3D64F2D8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9648067-56F6-67C3-5ADC-7BF60B448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15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00601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A225A75-0B57-6B69-441D-53DA57491AC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6563B6-890F-F054-333B-0E6CA9319D7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D52E7CA-940C-4B6E-9E73-0245BA95FC91}" type="slidenum">
              <a:rPr lang="en-US" noProof="0" smtClean="0"/>
              <a:pPr/>
              <a:t>16</a:t>
            </a:fld>
            <a:r>
              <a:rPr lang="en-US" noProof="0"/>
              <a:t> /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CA95A1-6D4F-9F91-E026-B2E47FABD5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301514-0C09-5DB5-9EF3-9C363DE934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46E3C7AD-C43B-CBA2-A848-E164F09580C1}"/>
              </a:ext>
            </a:extLst>
          </p:cNvPr>
          <p:cNvSpPr/>
          <p:nvPr/>
        </p:nvSpPr>
        <p:spPr>
          <a:xfrm>
            <a:off x="2858572" y="4003293"/>
            <a:ext cx="2077067" cy="893135"/>
          </a:xfrm>
          <a:prstGeom prst="wedgeEllipseCallout">
            <a:avLst>
              <a:gd name="adj1" fmla="val 37932"/>
              <a:gd name="adj2" fmla="val -78891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150 palabras </a:t>
            </a:r>
            <a:r>
              <a:rPr lang="en-US" sz="900" err="1"/>
              <a:t>en</a:t>
            </a:r>
            <a:r>
              <a:rPr lang="en-US" sz="900"/>
              <a:t> </a:t>
            </a:r>
            <a:r>
              <a:rPr lang="en-US" sz="900" err="1"/>
              <a:t>cada</a:t>
            </a:r>
            <a:r>
              <a:rPr lang="en-US" sz="900"/>
              <a:t> </a:t>
            </a:r>
            <a:r>
              <a:rPr lang="en-US" sz="900" err="1"/>
              <a:t>cuadro</a:t>
            </a:r>
            <a:r>
              <a:rPr lang="en-US" sz="900"/>
              <a:t> de </a:t>
            </a:r>
            <a:r>
              <a:rPr lang="en-US" sz="900" err="1"/>
              <a:t>texto</a:t>
            </a:r>
            <a:r>
              <a:rPr lang="en-US" sz="900"/>
              <a:t>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91677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B1095-7B23-7FDB-711C-8D394AD7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INFORMACIÓN ADICIONAL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CE9D44-13F7-3EA5-71E2-B6844560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67E784-6236-49B2-A994-60BB3EC64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17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D2E929B4-7A0F-3895-E2A3-7B707C9C150B}"/>
              </a:ext>
            </a:extLst>
          </p:cNvPr>
          <p:cNvSpPr/>
          <p:nvPr/>
        </p:nvSpPr>
        <p:spPr>
          <a:xfrm>
            <a:off x="360001" y="2785238"/>
            <a:ext cx="2077067" cy="893135"/>
          </a:xfrm>
          <a:prstGeom prst="wedgeEllipseCallout">
            <a:avLst>
              <a:gd name="adj1" fmla="val 59765"/>
              <a:gd name="adj2" fmla="val -639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9964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63957-450B-CFDB-BC25-A236FFFA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08" y="1290727"/>
            <a:ext cx="3285651" cy="307777"/>
          </a:xfrm>
        </p:spPr>
        <p:txBody>
          <a:bodyPr/>
          <a:lstStyle/>
          <a:p>
            <a:r>
              <a:rPr lang="es-ES"/>
              <a:t>instrucciones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8B7673-6E14-4C43-0242-5B9AEBFF7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3986" y="1974075"/>
            <a:ext cx="4723573" cy="288000"/>
          </a:xfrm>
        </p:spPr>
        <p:txBody>
          <a:bodyPr/>
          <a:lstStyle/>
          <a:p>
            <a:r>
              <a:rPr lang="es-ES" sz="1200"/>
              <a:t>El texto no debe superar el número de caracteres indicado en cada diapositiva.</a:t>
            </a:r>
            <a:endParaRPr lang="es-ES" sz="11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3EC44D-60AB-AB8C-0838-A4992D9D5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8743" y="1897212"/>
            <a:ext cx="377135" cy="307777"/>
          </a:xfrm>
        </p:spPr>
        <p:txBody>
          <a:bodyPr/>
          <a:lstStyle/>
          <a:p>
            <a:r>
              <a:rPr lang="es-ES"/>
              <a:t>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CFE10D-6C34-4119-C50E-30C73738A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3986" y="3055021"/>
            <a:ext cx="4897653" cy="288000"/>
          </a:xfrm>
        </p:spPr>
        <p:txBody>
          <a:bodyPr/>
          <a:lstStyle/>
          <a:p>
            <a:r>
              <a:rPr lang="es-ES" sz="1200"/>
              <a:t>Los vídeos deberán incorporarse como enlace en la última diapositiva (no se admite otro tipo de material vinculado en el formulario).</a:t>
            </a:r>
            <a:endParaRPr lang="es-ES" sz="11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4BF602-E951-6F9F-AC79-326BCB61A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8743" y="2310435"/>
            <a:ext cx="377135" cy="307777"/>
          </a:xfrm>
        </p:spPr>
        <p:txBody>
          <a:bodyPr/>
          <a:lstStyle/>
          <a:p>
            <a:r>
              <a:rPr lang="es-ES"/>
              <a:t>2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E7845F-DB14-4971-46C3-6262129004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986" y="2349646"/>
            <a:ext cx="4723573" cy="288000"/>
          </a:xfrm>
        </p:spPr>
        <p:txBody>
          <a:bodyPr/>
          <a:lstStyle/>
          <a:p>
            <a:r>
              <a:rPr lang="es-ES" sz="1200"/>
              <a:t>Una vez cumplimentado, elimine los bocadillos informativos que aparecen en cada diapositiva.</a:t>
            </a:r>
            <a:endParaRPr lang="es-ES" sz="110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0403BD1-C701-A79B-00D0-214D54215B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8743" y="2688496"/>
            <a:ext cx="377135" cy="307777"/>
          </a:xfrm>
        </p:spPr>
        <p:txBody>
          <a:bodyPr/>
          <a:lstStyle/>
          <a:p>
            <a:r>
              <a:rPr lang="es-ES"/>
              <a:t>3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4E545A8-6CA2-55C1-31B9-2C774FD1A9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23986" y="3502926"/>
            <a:ext cx="4723573" cy="288000"/>
          </a:xfrm>
        </p:spPr>
        <p:txBody>
          <a:bodyPr/>
          <a:lstStyle/>
          <a:p>
            <a:r>
              <a:rPr lang="es-ES" sz="1200"/>
              <a:t>Descargue y envíe la candidatura en formato PDF.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05737B0-F41D-17DE-92F7-53DC519C3D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28743" y="3035244"/>
            <a:ext cx="377135" cy="307777"/>
          </a:xfrm>
        </p:spPr>
        <p:txBody>
          <a:bodyPr/>
          <a:lstStyle/>
          <a:p>
            <a:r>
              <a:rPr lang="es-ES"/>
              <a:t>4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B485A54-7A4A-90AF-FA53-365D39AEA2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23986" y="2767021"/>
            <a:ext cx="4723573" cy="288000"/>
          </a:xfrm>
        </p:spPr>
        <p:txBody>
          <a:bodyPr/>
          <a:lstStyle/>
          <a:p>
            <a:r>
              <a:rPr lang="es-ES" sz="1200"/>
              <a:t>No incluya nuevas diapositivas.</a:t>
            </a:r>
            <a:endParaRPr lang="es-ES" sz="110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2F1D5AE-1543-C5AF-42F8-68AE11D4C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28743" y="3384222"/>
            <a:ext cx="377135" cy="307777"/>
          </a:xfrm>
        </p:spPr>
        <p:txBody>
          <a:bodyPr/>
          <a:lstStyle/>
          <a:p>
            <a:r>
              <a:rPr lang="es-ES"/>
              <a:t>5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F26592A-0B4A-61CB-EBC8-7B1F1A3B1C0C}"/>
              </a:ext>
            </a:extLst>
          </p:cNvPr>
          <p:cNvSpPr txBox="1">
            <a:spLocks/>
          </p:cNvSpPr>
          <p:nvPr/>
        </p:nvSpPr>
        <p:spPr>
          <a:xfrm>
            <a:off x="2666322" y="4532341"/>
            <a:ext cx="3811356" cy="288000"/>
          </a:xfrm>
          <a:prstGeom prst="rect">
            <a:avLst/>
          </a:prstGeom>
          <a:noFill/>
        </p:spPr>
        <p:txBody>
          <a:bodyPr vert="horz" lIns="0" tIns="0" rIns="91440" bIns="45720" rtlCol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cap="none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 sz="15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 lang="fr-FR"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marR="0" indent="-1143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 baseline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863600" marR="0" indent="-13970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●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s-ES" sz="1000"/>
              <a:t>Si tiene cualquier duda a la hora de rellenar este formulario, puede ponerse en contacto con info@clubsostenibilidad.com</a:t>
            </a:r>
          </a:p>
        </p:txBody>
      </p:sp>
    </p:spTree>
    <p:extLst>
      <p:ext uri="{BB962C8B-B14F-4D97-AF65-F5344CB8AC3E}">
        <p14:creationId xmlns:p14="http://schemas.microsoft.com/office/powerpoint/2010/main" val="110202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33B8F5-8696-3999-7ECB-2F5E2A75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0120" y="2030424"/>
            <a:ext cx="4841240" cy="2124325"/>
          </a:xfrm>
        </p:spPr>
        <p:txBody>
          <a:bodyPr>
            <a:noAutofit/>
          </a:bodyPr>
          <a:lstStyle/>
          <a:p>
            <a:r>
              <a:rPr lang="es-ES" sz="1200"/>
              <a:t>Nombre del proyecto: ​</a:t>
            </a:r>
          </a:p>
          <a:p>
            <a:r>
              <a:rPr lang="es-ES" sz="1200"/>
              <a:t>Empresa:​</a:t>
            </a:r>
          </a:p>
          <a:p>
            <a:r>
              <a:rPr lang="es-ES" sz="1200"/>
              <a:t>Dirección:​</a:t>
            </a:r>
          </a:p>
          <a:p>
            <a:r>
              <a:rPr lang="es-ES" sz="1200"/>
              <a:t>Población: </a:t>
            </a:r>
          </a:p>
          <a:p>
            <a:r>
              <a:rPr lang="es-ES" sz="1200"/>
              <a:t>Página web:​</a:t>
            </a:r>
          </a:p>
          <a:p>
            <a:r>
              <a:rPr lang="es-ES" sz="1200"/>
              <a:t>Responsable del proyecto (nombre y cargo):​</a:t>
            </a:r>
          </a:p>
          <a:p>
            <a:r>
              <a:rPr lang="es-ES" sz="1200"/>
              <a:t>Email:​</a:t>
            </a:r>
          </a:p>
          <a:p>
            <a:r>
              <a:rPr lang="es-ES" sz="1200"/>
              <a:t>Teléfono:</a:t>
            </a:r>
          </a:p>
          <a:p>
            <a:r>
              <a:rPr lang="es-ES" sz="1200"/>
              <a:t>Área geográfica de implementación: </a:t>
            </a:r>
          </a:p>
          <a:p>
            <a:r>
              <a:rPr lang="es-ES" sz="1200"/>
              <a:t>Fecha de Implementación:</a:t>
            </a:r>
          </a:p>
          <a:p>
            <a:r>
              <a:rPr lang="es-ES" sz="1200"/>
              <a:t>Inversión y fuentes de financiación: </a:t>
            </a:r>
          </a:p>
        </p:txBody>
      </p:sp>
    </p:spTree>
    <p:extLst>
      <p:ext uri="{BB962C8B-B14F-4D97-AF65-F5344CB8AC3E}">
        <p14:creationId xmlns:p14="http://schemas.microsoft.com/office/powerpoint/2010/main" val="30517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FFE-700A-FFD5-0A27-0E5E7DD2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Descripción del proyecto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130BF1-5C32-6388-2AF6-9EED984056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202143" cy="3443138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42C7BB-4E0F-9BB7-1844-E8F52BA8DE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05707" y="1152127"/>
            <a:ext cx="4985867" cy="3435361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D9000-10D8-E4E8-2B6C-0B5E2818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8EFF9-2048-5368-AA5D-87DC14F4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4</a:t>
            </a:fld>
            <a:r>
              <a:rPr lang="en-US"/>
              <a:t> /</a:t>
            </a:r>
          </a:p>
        </p:txBody>
      </p:sp>
      <p:sp>
        <p:nvSpPr>
          <p:cNvPr id="10" name="Bulle narrative : ronde 1">
            <a:extLst>
              <a:ext uri="{FF2B5EF4-FFF2-40B4-BE49-F238E27FC236}">
                <a16:creationId xmlns:a16="http://schemas.microsoft.com/office/drawing/2014/main" id="{C4D05D12-D83F-F203-1809-C8A16BF43C34}"/>
              </a:ext>
            </a:extLst>
          </p:cNvPr>
          <p:cNvSpPr/>
          <p:nvPr/>
        </p:nvSpPr>
        <p:spPr>
          <a:xfrm>
            <a:off x="4807430" y="3922663"/>
            <a:ext cx="2077067" cy="893135"/>
          </a:xfrm>
          <a:prstGeom prst="wedgeEllipseCallout">
            <a:avLst>
              <a:gd name="adj1" fmla="val -49757"/>
              <a:gd name="adj2" fmla="val -9137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54357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0A3209-1A8D-679A-F6A9-EEA7760ACF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273088-A889-47E2-9B5A-A93A6756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 DEL PROYECTO​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0938823-F961-3B71-D3FD-FCDC726C71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CCF15-A614-5B08-248F-18BED62BC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CCF80-C98F-9E10-AA0E-7F0067BB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5</a:t>
            </a:fld>
            <a:r>
              <a:rPr lang="en-US"/>
              <a:t> /</a:t>
            </a:r>
          </a:p>
        </p:txBody>
      </p:sp>
      <p:sp>
        <p:nvSpPr>
          <p:cNvPr id="8" name="Bulle narrative : ronde 1">
            <a:extLst>
              <a:ext uri="{FF2B5EF4-FFF2-40B4-BE49-F238E27FC236}">
                <a16:creationId xmlns:a16="http://schemas.microsoft.com/office/drawing/2014/main" id="{1632F5C5-8F46-E726-CF3C-E1B19C74FF82}"/>
              </a:ext>
            </a:extLst>
          </p:cNvPr>
          <p:cNvSpPr/>
          <p:nvPr/>
        </p:nvSpPr>
        <p:spPr>
          <a:xfrm>
            <a:off x="1751996" y="3709689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58669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CF3A9-2DF8-74EE-4123-6C1628E4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954991"/>
            <a:ext cx="4065235" cy="307777"/>
          </a:xfrm>
        </p:spPr>
        <p:txBody>
          <a:bodyPr/>
          <a:lstStyle/>
          <a:p>
            <a:r>
              <a:rPr lang="es-ES"/>
              <a:t>Para los USUARIOS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C1208-F223-7ACF-6288-EDA9CA75B0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010367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B01EB7-95A1-BC32-7350-6858EA68F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BAA0C1-B30C-BF35-7E54-2AE09A8BB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6</a:t>
            </a:fld>
            <a:r>
              <a:rPr lang="en-US"/>
              <a:t> /</a:t>
            </a:r>
          </a:p>
        </p:txBody>
      </p:sp>
      <p:sp>
        <p:nvSpPr>
          <p:cNvPr id="8" name="Bulle narrative : ronde 1">
            <a:extLst>
              <a:ext uri="{FF2B5EF4-FFF2-40B4-BE49-F238E27FC236}">
                <a16:creationId xmlns:a16="http://schemas.microsoft.com/office/drawing/2014/main" id="{D93B8519-A9E9-CF8B-CE15-F03EC3C30C49}"/>
              </a:ext>
            </a:extLst>
          </p:cNvPr>
          <p:cNvSpPr/>
          <p:nvPr/>
        </p:nvSpPr>
        <p:spPr>
          <a:xfrm>
            <a:off x="3253695" y="3917355"/>
            <a:ext cx="2477010" cy="893135"/>
          </a:xfrm>
          <a:prstGeom prst="wedgeEllipseCallout">
            <a:avLst>
              <a:gd name="adj1" fmla="val -42255"/>
              <a:gd name="adj2" fmla="val -10219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100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1318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15F9B-4BF3-9DC0-163B-1A9A0FC1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LA SOCIEDAD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A8611-AE03-9E25-172C-7AF98C6AD5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98736-414C-8A61-DBB1-C9C9C901C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7E26BF-9AA9-92AA-9FA1-2A8E7357E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7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DEA3A2-F6F9-5666-0F36-0DED1EDF763A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49333"/>
              <a:gd name="adj2" fmla="val -127473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err="1"/>
              <a:t>Máx</a:t>
            </a:r>
            <a:r>
              <a:rPr lang="en-US" sz="800"/>
              <a:t>. 100 palabras  </a:t>
            </a:r>
          </a:p>
          <a:p>
            <a:pPr algn="ctr"/>
            <a:r>
              <a:rPr lang="en-US" sz="800"/>
              <a:t>Por favor, </a:t>
            </a:r>
            <a:r>
              <a:rPr lang="en-US" sz="800" err="1"/>
              <a:t>respete</a:t>
            </a:r>
            <a:r>
              <a:rPr lang="en-US" sz="800"/>
              <a:t> la </a:t>
            </a:r>
            <a:r>
              <a:rPr lang="en-US" sz="800" err="1"/>
              <a:t>limitación</a:t>
            </a:r>
            <a:r>
              <a:rPr lang="en-US" sz="800"/>
              <a:t> de </a:t>
            </a:r>
            <a:r>
              <a:rPr lang="en-US" sz="800" err="1"/>
              <a:t>espacio</a:t>
            </a:r>
            <a:r>
              <a:rPr lang="en-US" sz="800"/>
              <a:t>. </a:t>
            </a:r>
            <a:endParaRPr lang="fr-FR" sz="800"/>
          </a:p>
        </p:txBody>
      </p:sp>
    </p:spTree>
    <p:extLst>
      <p:ext uri="{BB962C8B-B14F-4D97-AF65-F5344CB8AC3E}">
        <p14:creationId xmlns:p14="http://schemas.microsoft.com/office/powerpoint/2010/main" val="39064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4FA76-272D-300B-13EC-B0176289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ACCESIBILIDAD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B07763-92DE-F419-EC64-C915B44FD2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092384-3722-CC0C-1086-1EFA2717B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0F08CC-F029-A6D1-4E9A-0D7A958D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8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312ACB7F-AD9C-6212-50D6-0A724DE6F12E}"/>
              </a:ext>
            </a:extLst>
          </p:cNvPr>
          <p:cNvSpPr/>
          <p:nvPr/>
        </p:nvSpPr>
        <p:spPr>
          <a:xfrm>
            <a:off x="3253695" y="3917355"/>
            <a:ext cx="2477010" cy="893135"/>
          </a:xfrm>
          <a:prstGeom prst="wedgeEllipseCallout">
            <a:avLst>
              <a:gd name="adj1" fmla="val -42255"/>
              <a:gd name="adj2" fmla="val -10219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100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74336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1AC45-9668-9C6C-FD38-313E9A49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LA DIGITALIZACIÓN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53BBFC-0BFD-A84B-8534-878EFEDB7E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B9997D-F724-84F1-277A-4656B2A6C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A20D39-222E-E358-922C-DA2B793B0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9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64452B8B-18FB-B3CA-658E-04F707D56F61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49333"/>
              <a:gd name="adj2" fmla="val -127473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err="1"/>
              <a:t>Máx</a:t>
            </a:r>
            <a:r>
              <a:rPr lang="en-US" sz="800"/>
              <a:t>. 100 palabras  </a:t>
            </a:r>
          </a:p>
          <a:p>
            <a:pPr algn="ctr"/>
            <a:r>
              <a:rPr lang="en-US" sz="800"/>
              <a:t>Por favor, </a:t>
            </a:r>
            <a:r>
              <a:rPr lang="en-US" sz="800" err="1"/>
              <a:t>respete</a:t>
            </a:r>
            <a:r>
              <a:rPr lang="en-US" sz="800"/>
              <a:t> la </a:t>
            </a:r>
            <a:r>
              <a:rPr lang="en-US" sz="800" err="1"/>
              <a:t>limitación</a:t>
            </a:r>
            <a:r>
              <a:rPr lang="en-US" sz="800"/>
              <a:t> de </a:t>
            </a:r>
            <a:r>
              <a:rPr lang="en-US" sz="800" err="1"/>
              <a:t>espacio</a:t>
            </a:r>
            <a:r>
              <a:rPr lang="en-US" sz="800"/>
              <a:t>. </a:t>
            </a:r>
            <a:endParaRPr lang="fr-FR" sz="800"/>
          </a:p>
        </p:txBody>
      </p:sp>
    </p:spTree>
    <p:extLst>
      <p:ext uri="{BB962C8B-B14F-4D97-AF65-F5344CB8AC3E}">
        <p14:creationId xmlns:p14="http://schemas.microsoft.com/office/powerpoint/2010/main" val="1671357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0847ed77d3d7422e8a70e44db2bab4dcd978"/>
</p:tagLst>
</file>

<file path=ppt/theme/theme1.xml><?xml version="1.0" encoding="utf-8"?>
<a:theme xmlns:a="http://schemas.openxmlformats.org/drawingml/2006/main" name="6_Thème Office">
  <a:themeElements>
    <a:clrScheme name="Personalizado 1">
      <a:dk1>
        <a:srgbClr val="625C59"/>
      </a:dk1>
      <a:lt1>
        <a:srgbClr val="FFFFFF"/>
      </a:lt1>
      <a:dk2>
        <a:srgbClr val="006A30"/>
      </a:dk2>
      <a:lt2>
        <a:srgbClr val="000000"/>
      </a:lt2>
      <a:accent1>
        <a:srgbClr val="006A30"/>
      </a:accent1>
      <a:accent2>
        <a:srgbClr val="73A92D"/>
      </a:accent2>
      <a:accent3>
        <a:srgbClr val="D9E9CF"/>
      </a:accent3>
      <a:accent4>
        <a:srgbClr val="609042"/>
      </a:accent4>
      <a:accent5>
        <a:srgbClr val="9AC43F"/>
      </a:accent5>
      <a:accent6>
        <a:srgbClr val="8FAD15"/>
      </a:accent6>
      <a:hlink>
        <a:srgbClr val="000000"/>
      </a:hlink>
      <a:folHlink>
        <a:srgbClr val="CEDE95"/>
      </a:folHlink>
    </a:clrScheme>
    <a:fontScheme name="Iso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52E0D15869214692F1C4FAE0ADB75C" ma:contentTypeVersion="16" ma:contentTypeDescription="Crear nuevo documento." ma:contentTypeScope="" ma:versionID="1ac1c23102bd67afe12e13d39b77af58">
  <xsd:schema xmlns:xsd="http://www.w3.org/2001/XMLSchema" xmlns:xs="http://www.w3.org/2001/XMLSchema" xmlns:p="http://schemas.microsoft.com/office/2006/metadata/properties" xmlns:ns2="5fa14926-0066-4962-9c7a-221902580ff1" xmlns:ns3="58ecdba2-b020-48c9-8db7-aa8577a9045c" targetNamespace="http://schemas.microsoft.com/office/2006/metadata/properties" ma:root="true" ma:fieldsID="bfbd00b3cd20035138e41188b174c570" ns2:_="" ns3:_="">
    <xsd:import namespace="5fa14926-0066-4962-9c7a-221902580ff1"/>
    <xsd:import namespace="58ecdba2-b020-48c9-8db7-aa8577a904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14926-0066-4962-9c7a-221902580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8a8e937e-a000-4b8d-b995-2f10e0fc07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cdba2-b020-48c9-8db7-aa8577a9045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fd0fecd-0dde-4c43-acec-5b01af89c61c}" ma:internalName="TaxCatchAll" ma:showField="CatchAllData" ma:web="58ecdba2-b020-48c9-8db7-aa8577a90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ecdba2-b020-48c9-8db7-aa8577a9045c" xsi:nil="true"/>
    <lcf76f155ced4ddcb4097134ff3c332f xmlns="5fa14926-0066-4962-9c7a-221902580f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DF8F7-F483-4031-BE21-DD5128E65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D55C7D-64CA-4CBD-92B0-0F14F5533340}"/>
</file>

<file path=customXml/itemProps3.xml><?xml version="1.0" encoding="utf-8"?>
<ds:datastoreItem xmlns:ds="http://schemas.openxmlformats.org/officeDocument/2006/customXml" ds:itemID="{4F157FDC-374C-4552-B39F-18693B8B6F86}">
  <ds:schemaRefs>
    <ds:schemaRef ds:uri="58ecdba2-b020-48c9-8db7-aa8577a9045c"/>
    <ds:schemaRef ds:uri="5fa14926-0066-4962-9c7a-221902580f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ced06422-c515-4a4e-a1f2-e6a0c0200eae}" enabled="1" method="Standard" siteId="{e339bd4b-2e3b-4035-a452-2112d502f2f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(16:9)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6_Thème Office</vt:lpstr>
      <vt:lpstr>Proyecto de startup</vt:lpstr>
      <vt:lpstr>instrucciones</vt:lpstr>
      <vt:lpstr>PowerPoint Presentation</vt:lpstr>
      <vt:lpstr>Descripción del proyecto</vt:lpstr>
      <vt:lpstr>OBJETIVOS DEL PROYECTO​</vt:lpstr>
      <vt:lpstr>Para los USUARIOS</vt:lpstr>
      <vt:lpstr>PARA LA SOCIEDAD</vt:lpstr>
      <vt:lpstr>ACCESIBILIDAD</vt:lpstr>
      <vt:lpstr>PARA LA DIGITALIZACIÓN </vt:lpstr>
      <vt:lpstr>Mejor para las personas</vt:lpstr>
      <vt:lpstr>Energía y carbono</vt:lpstr>
      <vt:lpstr>Recursos y circularidad</vt:lpstr>
      <vt:lpstr>PowerPoint Presentation</vt:lpstr>
      <vt:lpstr>ESCALABILIDAD Y VIABILIDAD</vt:lpstr>
      <vt:lpstr>PowerPoint Presentation</vt:lpstr>
      <vt:lpstr>PowerPoint Presentation</vt:lpstr>
      <vt:lpstr>INFORMACIÓN ADICIONAL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dupuis</dc:creator>
  <cp:revision>1</cp:revision>
  <dcterms:created xsi:type="dcterms:W3CDTF">2016-06-27T07:51:10Z</dcterms:created>
  <dcterms:modified xsi:type="dcterms:W3CDTF">2026-04-28T11:50:44Z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1265717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D5.0.6</vt:lpwstr>
  </property>
  <property fmtid="{D5CDD505-2E9C-101B-9397-08002B2CF9AE}" pid="5" name="ContentTypeId">
    <vt:lpwstr>0x0101009352E0D15869214692F1C4FAE0ADB75C</vt:lpwstr>
  </property>
  <property fmtid="{D5CDD505-2E9C-101B-9397-08002B2CF9AE}" pid="6" name="MSIP_Label_ced06422-c515-4a4e-a1f2-e6a0c0200eae_Enabled">
    <vt:lpwstr>true</vt:lpwstr>
  </property>
  <property fmtid="{D5CDD505-2E9C-101B-9397-08002B2CF9AE}" pid="7" name="MSIP_Label_ced06422-c515-4a4e-a1f2-e6a0c0200eae_SetDate">
    <vt:lpwstr>2022-03-21T16:15:35Z</vt:lpwstr>
  </property>
  <property fmtid="{D5CDD505-2E9C-101B-9397-08002B2CF9AE}" pid="8" name="MSIP_Label_ced06422-c515-4a4e-a1f2-e6a0c0200eae_Method">
    <vt:lpwstr>Standard</vt:lpwstr>
  </property>
  <property fmtid="{D5CDD505-2E9C-101B-9397-08002B2CF9AE}" pid="9" name="MSIP_Label_ced06422-c515-4a4e-a1f2-e6a0c0200eae_Name">
    <vt:lpwstr>Unclassifed</vt:lpwstr>
  </property>
  <property fmtid="{D5CDD505-2E9C-101B-9397-08002B2CF9AE}" pid="10" name="MSIP_Label_ced06422-c515-4a4e-a1f2-e6a0c0200eae_SiteId">
    <vt:lpwstr>e339bd4b-2e3b-4035-a452-2112d502f2ff</vt:lpwstr>
  </property>
  <property fmtid="{D5CDD505-2E9C-101B-9397-08002B2CF9AE}" pid="11" name="MSIP_Label_ced06422-c515-4a4e-a1f2-e6a0c0200eae_ActionId">
    <vt:lpwstr>594f7c8d-3886-4196-91c6-989908dd7e78</vt:lpwstr>
  </property>
  <property fmtid="{D5CDD505-2E9C-101B-9397-08002B2CF9AE}" pid="12" name="MSIP_Label_ced06422-c515-4a4e-a1f2-e6a0c0200eae_ContentBits">
    <vt:lpwstr>0</vt:lpwstr>
  </property>
  <property fmtid="{D5CDD505-2E9C-101B-9397-08002B2CF9AE}" pid="13" name="MediaServiceImageTags">
    <vt:lpwstr/>
  </property>
</Properties>
</file>